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1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094" y="2085690"/>
            <a:ext cx="112410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600" b="1" dirty="0"/>
              <a:t>Министерство на регионалното развитие и благоустройството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8" y="431374"/>
            <a:ext cx="1864429" cy="1590248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43712" y="4011168"/>
            <a:ext cx="10632967" cy="13411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dirty="0"/>
              <a:t>Комплексна проверка на </a:t>
            </a:r>
            <a:r>
              <a:rPr lang="ru-RU" sz="2400" b="1" dirty="0"/>
              <a:t>участък с. Драгичево - с. Долна Диканя </a:t>
            </a:r>
          </a:p>
          <a:p>
            <a:pPr marL="0" indent="0" algn="ctr">
              <a:buNone/>
            </a:pPr>
            <a:r>
              <a:rPr lang="bg-BG" sz="2400" b="1" dirty="0"/>
              <a:t>Лот 0 от АМ „Струма“</a:t>
            </a:r>
          </a:p>
          <a:p>
            <a:pPr algn="ctr"/>
            <a:endParaRPr lang="bg-BG" sz="2800" b="1" dirty="0"/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112333" y="5714402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/>
              <a:t>Ноември 2021г. </a:t>
            </a:r>
          </a:p>
        </p:txBody>
      </p:sp>
    </p:spTree>
    <p:extLst>
      <p:ext uri="{BB962C8B-B14F-4D97-AF65-F5344CB8AC3E}">
        <p14:creationId xmlns:p14="http://schemas.microsoft.com/office/powerpoint/2010/main" val="285786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15" y="953324"/>
            <a:ext cx="4819426" cy="674239"/>
          </a:xfrm>
        </p:spPr>
        <p:txBody>
          <a:bodyPr>
            <a:normAutofit/>
          </a:bodyPr>
          <a:lstStyle/>
          <a:p>
            <a:pPr algn="ctr"/>
            <a:r>
              <a:rPr lang="bg-BG" b="1" u="sng" dirty="0">
                <a:latin typeface="+mn-lt"/>
                <a:ea typeface="+mn-ea"/>
                <a:cs typeface="+mn-cs"/>
              </a:rPr>
              <a:t>Рибешка опашка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  <p:pic>
        <p:nvPicPr>
          <p:cNvPr id="4" name="Картина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51" y="3812667"/>
            <a:ext cx="3587942" cy="2061210"/>
          </a:xfrm>
          <a:prstGeom prst="rect">
            <a:avLst/>
          </a:prstGeom>
        </p:spPr>
      </p:pic>
      <p:pic>
        <p:nvPicPr>
          <p:cNvPr id="5" name="Картина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256322"/>
            <a:ext cx="2729039" cy="2315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214" y="1564810"/>
            <a:ext cx="75986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18870" algn="l"/>
              </a:tabLst>
            </a:pPr>
            <a:r>
              <a:rPr lang="bg-BG" dirty="0">
                <a:ea typeface="Times New Roman" panose="02020603050405020304" pitchFamily="18" charset="0"/>
              </a:rPr>
              <a:t>Еластичната метална </a:t>
            </a:r>
            <a:r>
              <a:rPr lang="bg-BG" dirty="0" err="1">
                <a:ea typeface="Times New Roman" panose="02020603050405020304" pitchFamily="18" charset="0"/>
              </a:rPr>
              <a:t>мантинела</a:t>
            </a:r>
            <a:r>
              <a:rPr lang="bg-BG" dirty="0">
                <a:ea typeface="Times New Roman" panose="02020603050405020304" pitchFamily="18" charset="0"/>
              </a:rPr>
              <a:t>, при отбивки, с елемент за начало и край т. нар. „рибешка опашка“, е била допустима съгласно „Технически правила за приложение на стоманени предпазни огради по републикански пътища“ от 1994 г.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18870" algn="l"/>
              </a:tabLst>
            </a:pPr>
            <a:r>
              <a:rPr lang="bg-BG" dirty="0">
                <a:ea typeface="Times New Roman" panose="02020603050405020304" pitchFamily="18" charset="0"/>
              </a:rPr>
              <a:t>В България това е най-често използваният метод, най-евтиният и най-опасен вариант.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118870" algn="l"/>
              </a:tabLst>
            </a:pPr>
            <a:r>
              <a:rPr lang="bg-BG" dirty="0">
                <a:ea typeface="Times New Roman" panose="02020603050405020304" pitchFamily="18" charset="0"/>
              </a:rPr>
              <a:t>Рибешката опашка е изрично забранена едва </a:t>
            </a:r>
            <a:r>
              <a:rPr lang="bg-BG">
                <a:ea typeface="Times New Roman" panose="02020603050405020304" pitchFamily="18" charset="0"/>
              </a:rPr>
              <a:t>през 2021 </a:t>
            </a:r>
            <a:r>
              <a:rPr lang="bg-BG" dirty="0">
                <a:ea typeface="Times New Roman" panose="02020603050405020304" pitchFamily="18" charset="0"/>
              </a:rPr>
              <a:t>г. </a:t>
            </a:r>
            <a:r>
              <a:rPr lang="bg-BG" dirty="0">
                <a:solidFill>
                  <a:srgbClr val="000000"/>
                </a:solidFill>
                <a:ea typeface="Times New Roman" panose="02020603050405020304" pitchFamily="18" charset="0"/>
              </a:rPr>
              <a:t>в „Указание за изпълнение на начални и крайни елементи на ограничителни системи за пътища“ на АПИ</a:t>
            </a:r>
            <a:r>
              <a:rPr lang="bg-BG" dirty="0">
                <a:ea typeface="Times New Roman" panose="02020603050405020304" pitchFamily="18" charset="0"/>
              </a:rPr>
              <a:t>. Безопасното решение е чрез зануляване /късо или дълго/ или  с краен терминал.</a:t>
            </a:r>
            <a:endParaRPr lang="bg-BG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0454726" y="2603896"/>
            <a:ext cx="1043927" cy="102412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26" y="4803404"/>
            <a:ext cx="1142854" cy="10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3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12" y="308560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bg-B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33188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639" y="99885"/>
            <a:ext cx="8355105" cy="61944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Участници в строежа – начало 2002 г.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024" y="1774481"/>
            <a:ext cx="109971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Строеж:</a:t>
            </a:r>
            <a:r>
              <a:rPr lang="bg-BG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„Път Е79 Даскалово - Дупница (рехабилитация, усилване и подобрение), Участък 1: Даскалово - Долна Диканя от км 287+450 до км 305+220“.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Възложител: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Изпълнителна агенция „Пътища“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/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понастоящем АПИ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Строителен надзор: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"Луис Бергер" САС, Париж, Франция.</a:t>
            </a:r>
          </a:p>
          <a:p>
            <a:r>
              <a:rPr lang="bg-BG" sz="2400" b="1" dirty="0">
                <a:latin typeface="+mj-lt"/>
              </a:rPr>
              <a:t>Строител:</a:t>
            </a:r>
            <a:r>
              <a:rPr lang="bg-BG" sz="2400" dirty="0">
                <a:latin typeface="+mj-lt"/>
              </a:rPr>
              <a:t> "</a:t>
            </a:r>
            <a:r>
              <a:rPr lang="bg-BG" sz="2400" dirty="0" err="1">
                <a:latin typeface="+mj-lt"/>
              </a:rPr>
              <a:t>Булстрой</a:t>
            </a:r>
            <a:r>
              <a:rPr lang="bg-BG" sz="2400" dirty="0">
                <a:latin typeface="+mj-lt"/>
              </a:rPr>
              <a:t> инженеринг" АД, гр. София</a:t>
            </a:r>
          </a:p>
          <a:p>
            <a:r>
              <a:rPr lang="bg-BG" sz="2400" b="1" dirty="0">
                <a:latin typeface="+mj-lt"/>
              </a:rPr>
              <a:t>Главен подизпълнител: </a:t>
            </a:r>
            <a:r>
              <a:rPr lang="bg-BG" sz="2400" dirty="0">
                <a:latin typeface="+mj-lt"/>
              </a:rPr>
              <a:t>„ИСА 2000” ЕООД.</a:t>
            </a:r>
          </a:p>
          <a:p>
            <a:r>
              <a:rPr lang="bg-BG" sz="2400" b="1" dirty="0">
                <a:latin typeface="+mj-lt"/>
              </a:rPr>
              <a:t>Проектант:</a:t>
            </a:r>
            <a:r>
              <a:rPr lang="bg-BG" sz="2400" dirty="0">
                <a:latin typeface="+mj-lt"/>
              </a:rPr>
              <a:t> "</a:t>
            </a:r>
            <a:r>
              <a:rPr lang="bg-BG" sz="2400" u="sng" dirty="0" err="1">
                <a:latin typeface="+mj-lt"/>
              </a:rPr>
              <a:t>Пътпроект</a:t>
            </a:r>
            <a:r>
              <a:rPr lang="bg-BG" sz="2400" dirty="0">
                <a:latin typeface="+mj-lt"/>
              </a:rPr>
              <a:t>" ЕООД.</a:t>
            </a:r>
          </a:p>
        </p:txBody>
      </p:sp>
    </p:spTree>
    <p:extLst>
      <p:ext uri="{BB962C8B-B14F-4D97-AF65-F5344CB8AC3E}">
        <p14:creationId xmlns:p14="http://schemas.microsoft.com/office/powerpoint/2010/main" val="29152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01" y="0"/>
            <a:ext cx="3401196" cy="85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636" y="1039238"/>
            <a:ext cx="1029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Април 2002 г.</a:t>
            </a:r>
            <a:r>
              <a:rPr lang="bg-BG" sz="2000" b="1" dirty="0"/>
              <a:t> </a:t>
            </a:r>
            <a:r>
              <a:rPr lang="bg-BG" sz="2000" dirty="0"/>
              <a:t>одобрен технически проект и издадено РС № РС-2/23.04.2002г. </a:t>
            </a:r>
            <a:r>
              <a:rPr lang="bg-BG" sz="2000" u="sng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636" y="1949883"/>
            <a:ext cx="1080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Април 2006 г.</a:t>
            </a:r>
            <a:r>
              <a:rPr lang="bg-BG" sz="2000" b="1" dirty="0"/>
              <a:t> </a:t>
            </a:r>
            <a:r>
              <a:rPr lang="bg-BG" sz="2000" dirty="0"/>
              <a:t>издадено Разрешение за строеж № 1а/06.04.2006г. за 6 подобекта.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357" y="4666986"/>
            <a:ext cx="1002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Юли 2013г.</a:t>
            </a:r>
            <a:r>
              <a:rPr lang="bg-BG" sz="2000" b="1" dirty="0"/>
              <a:t> </a:t>
            </a:r>
            <a:r>
              <a:rPr lang="bg-BG" sz="2000" dirty="0"/>
              <a:t>скоростта е увеличена от 90 км/ч. до 120 км/ч.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1636" y="2846301"/>
            <a:ext cx="587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Януари 2007г.</a:t>
            </a:r>
            <a:r>
              <a:rPr lang="bg-BG" sz="2000" b="1" dirty="0"/>
              <a:t> </a:t>
            </a:r>
            <a:r>
              <a:rPr lang="bg-BG" sz="2000" dirty="0"/>
              <a:t>Изготвен акт обр. 15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1636" y="3770568"/>
            <a:ext cx="1058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Януари 2007г.</a:t>
            </a:r>
            <a:r>
              <a:rPr lang="bg-BG" sz="2000" b="1" dirty="0"/>
              <a:t> </a:t>
            </a:r>
            <a:r>
              <a:rPr lang="bg-BG" sz="2000" dirty="0"/>
              <a:t>отсечката е официално открита като скоростен път до 90 км/ч.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46530" y="1506007"/>
            <a:ext cx="1" cy="504975"/>
          </a:xfrm>
          <a:prstGeom prst="straightConnector1">
            <a:avLst/>
          </a:prstGeom>
          <a:ln w="76200" cap="rnd">
            <a:solidFill>
              <a:srgbClr val="FFC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54532" y="4227769"/>
            <a:ext cx="1" cy="504975"/>
          </a:xfrm>
          <a:prstGeom prst="straightConnector1">
            <a:avLst/>
          </a:prstGeom>
          <a:ln w="76200" cap="rnd">
            <a:solidFill>
              <a:srgbClr val="FFC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54532" y="3329754"/>
            <a:ext cx="1" cy="504975"/>
          </a:xfrm>
          <a:prstGeom prst="straightConnector1">
            <a:avLst/>
          </a:prstGeom>
          <a:ln w="76200" cap="rnd">
            <a:solidFill>
              <a:srgbClr val="FFC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54532" y="2419471"/>
            <a:ext cx="1" cy="504975"/>
          </a:xfrm>
          <a:prstGeom prst="straightConnector1">
            <a:avLst/>
          </a:prstGeom>
          <a:ln w="76200" cap="rnd">
            <a:solidFill>
              <a:srgbClr val="FFC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46529" y="5151505"/>
            <a:ext cx="1" cy="504975"/>
          </a:xfrm>
          <a:prstGeom prst="straightConnector1">
            <a:avLst/>
          </a:prstGeom>
          <a:ln w="76200" cap="rnd">
            <a:solidFill>
              <a:srgbClr val="FFC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357" y="5656480"/>
            <a:ext cx="1002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Ноември 2021г.</a:t>
            </a:r>
            <a:r>
              <a:rPr lang="bg-BG" sz="2000" b="1" dirty="0"/>
              <a:t> </a:t>
            </a:r>
            <a:r>
              <a:rPr lang="bg-BG" sz="2000" dirty="0"/>
              <a:t>Няма акт обр. 16</a:t>
            </a:r>
          </a:p>
        </p:txBody>
      </p:sp>
    </p:spTree>
    <p:extLst>
      <p:ext uri="{BB962C8B-B14F-4D97-AF65-F5344CB8AC3E}">
        <p14:creationId xmlns:p14="http://schemas.microsoft.com/office/powerpoint/2010/main" val="1614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76" y="87693"/>
            <a:ext cx="12411456" cy="631636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/2002 г. – 2021 г./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43584"/>
            <a:ext cx="11423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i="1" dirty="0"/>
          </a:p>
          <a:p>
            <a:pPr algn="just"/>
            <a:r>
              <a:rPr lang="bg-BG" b="1" dirty="0"/>
              <a:t>2002 г. - 2007г. 		</a:t>
            </a:r>
            <a:r>
              <a:rPr lang="bg-BG" dirty="0"/>
              <a:t>Строителство на отсечката, вкл. укрепване на свлачища без проект и  РС</a:t>
            </a:r>
          </a:p>
          <a:p>
            <a:pPr algn="just"/>
            <a:endParaRPr lang="bg-BG" b="1" dirty="0"/>
          </a:p>
          <a:p>
            <a:pPr algn="just"/>
            <a:r>
              <a:rPr lang="bg-BG" b="1" dirty="0"/>
              <a:t>Октомври 2007 г. 	</a:t>
            </a:r>
            <a:r>
              <a:rPr lang="bg-BG" dirty="0"/>
              <a:t>Строежът на Републикански път </a:t>
            </a:r>
            <a:r>
              <a:rPr lang="en-US" dirty="0"/>
              <a:t>I</a:t>
            </a:r>
            <a:r>
              <a:rPr lang="bg-BG" dirty="0"/>
              <a:t>-1 /Е79/ получава обр. акт 15.</a:t>
            </a:r>
          </a:p>
          <a:p>
            <a:pPr algn="just"/>
            <a:endParaRPr lang="bg-BG" dirty="0"/>
          </a:p>
          <a:p>
            <a:pPr algn="just"/>
            <a:r>
              <a:rPr lang="bg-BG" b="1" dirty="0"/>
              <a:t>Януари 2010 г. 		</a:t>
            </a:r>
            <a:r>
              <a:rPr lang="bg-BG" dirty="0"/>
              <a:t>ДНСК отказва да въведе в експлоатация отсечката заради липсата на 							одобрен </a:t>
            </a:r>
            <a:r>
              <a:rPr lang="bg-BG" dirty="0" err="1"/>
              <a:t>парцеларен</a:t>
            </a:r>
            <a:r>
              <a:rPr lang="bg-BG" dirty="0"/>
              <a:t> план и </a:t>
            </a:r>
            <a:r>
              <a:rPr lang="bg-BG" dirty="0" err="1"/>
              <a:t>отчуждителни</a:t>
            </a:r>
            <a:r>
              <a:rPr lang="bg-BG" dirty="0"/>
              <a:t> процедури.</a:t>
            </a:r>
          </a:p>
          <a:p>
            <a:pPr algn="just"/>
            <a:endParaRPr lang="bg-BG" i="1" dirty="0"/>
          </a:p>
          <a:p>
            <a:pPr algn="just"/>
            <a:r>
              <a:rPr lang="bg-BG" b="1" dirty="0"/>
              <a:t>Април 2012 г.</a:t>
            </a:r>
            <a:r>
              <a:rPr lang="bg-BG" dirty="0"/>
              <a:t>		МС обявява участък „п. в. Даскалово - Долна Диканя“, за национален обект 					по реда на ЗДС и за обект с национално значение по ЗУТ. </a:t>
            </a:r>
          </a:p>
          <a:p>
            <a:pPr algn="just"/>
            <a:endParaRPr lang="bg-BG" dirty="0"/>
          </a:p>
          <a:p>
            <a:pPr algn="just"/>
            <a:r>
              <a:rPr lang="bg-BG" b="1" dirty="0"/>
              <a:t>Юли 2012г. 			</a:t>
            </a:r>
            <a:r>
              <a:rPr lang="bg-BG" dirty="0"/>
              <a:t>АПИ сключва договор с консултанта „</a:t>
            </a:r>
            <a:r>
              <a:rPr lang="bg-BG" dirty="0" err="1"/>
              <a:t>Пътинвест</a:t>
            </a:r>
            <a:r>
              <a:rPr lang="bg-BG" dirty="0"/>
              <a:t> инженеринг“ АД</a:t>
            </a:r>
            <a:r>
              <a:rPr lang="bg-BG" b="1" dirty="0"/>
              <a:t> </a:t>
            </a:r>
            <a:r>
              <a:rPr lang="bg-BG" dirty="0"/>
              <a:t>за 							процедиране и подготовка на проекта на ПУП-ПП.</a:t>
            </a:r>
          </a:p>
          <a:p>
            <a:pPr algn="just"/>
            <a:endParaRPr lang="bg-BG" dirty="0"/>
          </a:p>
          <a:p>
            <a:pPr algn="just"/>
            <a:r>
              <a:rPr lang="bg-BG" b="1" dirty="0"/>
              <a:t>2007 г. – 2021 г.		</a:t>
            </a:r>
            <a:r>
              <a:rPr lang="bg-BG" dirty="0" err="1"/>
              <a:t>Парцеларен</a:t>
            </a:r>
            <a:r>
              <a:rPr lang="bg-BG" dirty="0"/>
              <a:t> план, ПУП и отчуждаване за укрепване на страничните откоси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957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6" y="1498986"/>
            <a:ext cx="8958902" cy="4292214"/>
          </a:xfrm>
        </p:spPr>
        <p:txBody>
          <a:bodyPr>
            <a:noAutofit/>
          </a:bodyPr>
          <a:lstStyle/>
          <a:p>
            <a:br>
              <a:rPr lang="bg-BG" sz="2400" b="1" u="sng" dirty="0">
                <a:latin typeface="+mn-lt"/>
                <a:ea typeface="+mn-ea"/>
                <a:cs typeface="+mn-cs"/>
              </a:rPr>
            </a:br>
            <a:br>
              <a:rPr lang="bg-BG" sz="2400" b="1" u="sng" dirty="0">
                <a:latin typeface="+mn-lt"/>
                <a:ea typeface="+mn-ea"/>
                <a:cs typeface="+mn-cs"/>
              </a:rPr>
            </a:br>
            <a:r>
              <a:rPr lang="bg-BG" sz="2200" dirty="0"/>
              <a:t>В проектната документация и </a:t>
            </a:r>
            <a:r>
              <a:rPr lang="bg-BG" sz="2200" dirty="0" err="1"/>
              <a:t>екзекутивите</a:t>
            </a:r>
            <a:r>
              <a:rPr lang="bg-BG" sz="2200" dirty="0"/>
              <a:t>, </a:t>
            </a:r>
            <a:r>
              <a:rPr lang="bg-BG" sz="2200" b="1" dirty="0"/>
              <a:t>напречните наклони са 4%. </a:t>
            </a:r>
            <a:r>
              <a:rPr lang="bg-BG" sz="2200" dirty="0"/>
              <a:t>Извършеното измерване потвърждава заложените параметри. </a:t>
            </a:r>
            <a:br>
              <a:rPr lang="bg-BG" sz="2200" dirty="0"/>
            </a:br>
            <a:br>
              <a:rPr lang="bg-BG" sz="2200" dirty="0"/>
            </a:br>
            <a:r>
              <a:rPr lang="bg-BG" sz="2200" dirty="0"/>
              <a:t>Съгласно Нормите за проектиране на пътища от 2000 г. максимално допустимата скорост при такъв наклон е </a:t>
            </a:r>
            <a:r>
              <a:rPr lang="bg-BG" sz="2200" b="1" dirty="0"/>
              <a:t>90 км/ч. </a:t>
            </a:r>
            <a:br>
              <a:rPr lang="bg-BG" sz="2200" b="1" dirty="0"/>
            </a:br>
            <a:br>
              <a:rPr lang="bg-BG" sz="2200" b="1" dirty="0"/>
            </a:br>
            <a:r>
              <a:rPr lang="bg-BG" sz="2200" dirty="0"/>
              <a:t>През юли 2013 г. Председателят на управителния съвет на АПИ подписва </a:t>
            </a:r>
            <a:r>
              <a:rPr lang="bg-BG" sz="2200" b="1" dirty="0"/>
              <a:t>положително становище</a:t>
            </a:r>
            <a:r>
              <a:rPr lang="bg-BG" sz="2200" dirty="0"/>
              <a:t> на процедурата за </a:t>
            </a:r>
            <a:r>
              <a:rPr lang="bg-BG" sz="2200" b="1" dirty="0"/>
              <a:t>увеличаване на скоростта до 120 км/ч. </a:t>
            </a:r>
            <a:br>
              <a:rPr lang="bg-BG" sz="2000" dirty="0"/>
            </a:br>
            <a:br>
              <a:rPr lang="bg-BG" sz="2000" dirty="0"/>
            </a:br>
            <a:br>
              <a:rPr lang="bg-BG" sz="2000" dirty="0"/>
            </a:br>
            <a:endParaRPr lang="bg-BG" sz="2000" dirty="0"/>
          </a:p>
        </p:txBody>
      </p:sp>
      <p:pic>
        <p:nvPicPr>
          <p:cNvPr id="1028" name="Picture 4" descr="File:Colombia road sign SR-30-9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98" y="2036064"/>
            <a:ext cx="2691384" cy="26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98" y="2036064"/>
            <a:ext cx="2767361" cy="2767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7910" y="2566148"/>
            <a:ext cx="2341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Arial" panose="020B0604020202020204" pitchFamily="34" charset="0"/>
              </a:rPr>
              <a:t>120</a:t>
            </a:r>
            <a:endParaRPr lang="bg-BG" sz="10000" b="1" dirty="0">
              <a:latin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366" y="1146864"/>
            <a:ext cx="667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u="sng" dirty="0"/>
              <a:t>Увеличаване на скоростта – 2013 г. </a:t>
            </a:r>
          </a:p>
        </p:txBody>
      </p:sp>
    </p:spTree>
    <p:extLst>
      <p:ext uri="{BB962C8B-B14F-4D97-AF65-F5344CB8AC3E}">
        <p14:creationId xmlns:p14="http://schemas.microsoft.com/office/powerpoint/2010/main" val="32405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64" y="1572080"/>
            <a:ext cx="9574306" cy="3521140"/>
          </a:xfrm>
        </p:spPr>
        <p:txBody>
          <a:bodyPr>
            <a:normAutofit/>
          </a:bodyPr>
          <a:lstStyle/>
          <a:p>
            <a:r>
              <a:rPr lang="bg-BG" sz="2400" b="1" u="sng" dirty="0">
                <a:latin typeface="+mn-lt"/>
                <a:ea typeface="+mn-ea"/>
                <a:cs typeface="+mn-cs"/>
              </a:rPr>
              <a:t>Качество на пътната настилка</a:t>
            </a:r>
            <a:br>
              <a:rPr lang="bg-BG" sz="2400" b="1" u="sng" dirty="0">
                <a:latin typeface="+mn-lt"/>
                <a:ea typeface="+mn-ea"/>
                <a:cs typeface="+mn-cs"/>
              </a:rPr>
            </a:br>
            <a:br>
              <a:rPr lang="bg-BG" sz="2400" b="1" u="sng" dirty="0">
                <a:latin typeface="+mn-lt"/>
                <a:ea typeface="+mn-ea"/>
                <a:cs typeface="+mn-cs"/>
              </a:rPr>
            </a:br>
            <a:r>
              <a:rPr lang="bg-BG" sz="2400" b="1" dirty="0">
                <a:latin typeface="+mn-lt"/>
                <a:ea typeface="+mn-ea"/>
                <a:cs typeface="+mn-cs"/>
              </a:rPr>
              <a:t>Грапавостта</a:t>
            </a:r>
            <a:r>
              <a:rPr lang="bg-BG" sz="2400" dirty="0">
                <a:latin typeface="+mn-lt"/>
                <a:ea typeface="+mn-ea"/>
                <a:cs typeface="+mn-cs"/>
              </a:rPr>
              <a:t> на пътното покритие по показател „Дълбочина на </a:t>
            </a:r>
            <a:r>
              <a:rPr lang="bg-BG" sz="2400" dirty="0" err="1">
                <a:latin typeface="+mn-lt"/>
                <a:ea typeface="+mn-ea"/>
                <a:cs typeface="+mn-cs"/>
              </a:rPr>
              <a:t>макротекстурата</a:t>
            </a:r>
            <a:r>
              <a:rPr lang="bg-BG" sz="2400" dirty="0">
                <a:latin typeface="+mn-lt"/>
                <a:ea typeface="+mn-ea"/>
                <a:cs typeface="+mn-cs"/>
              </a:rPr>
              <a:t>“ се категоризира като </a:t>
            </a:r>
            <a:r>
              <a:rPr lang="bg-BG" sz="2400" b="1" dirty="0">
                <a:latin typeface="+mn-lt"/>
                <a:ea typeface="+mn-ea"/>
                <a:cs typeface="+mn-cs"/>
              </a:rPr>
              <a:t>добра</a:t>
            </a:r>
            <a:r>
              <a:rPr lang="bg-BG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(</a:t>
            </a:r>
            <a:r>
              <a:rPr lang="bg-BG" sz="2400" dirty="0">
                <a:latin typeface="+mn-lt"/>
                <a:ea typeface="+mn-ea"/>
                <a:cs typeface="+mn-cs"/>
              </a:rPr>
              <a:t>най-високата съгласно нормативния документ</a:t>
            </a:r>
            <a:r>
              <a:rPr lang="en-US" sz="2400" dirty="0">
                <a:latin typeface="+mn-lt"/>
                <a:ea typeface="+mn-ea"/>
                <a:cs typeface="+mn-cs"/>
              </a:rPr>
              <a:t>)</a:t>
            </a:r>
            <a:r>
              <a:rPr lang="bg-BG" sz="2400" dirty="0">
                <a:latin typeface="+mn-lt"/>
                <a:ea typeface="+mn-ea"/>
                <a:cs typeface="+mn-cs"/>
              </a:rPr>
              <a:t>.</a:t>
            </a:r>
            <a:br>
              <a:rPr lang="bg-BG" sz="2400" dirty="0">
                <a:latin typeface="+mn-lt"/>
                <a:ea typeface="+mn-ea"/>
                <a:cs typeface="+mn-cs"/>
              </a:rPr>
            </a:br>
            <a:br>
              <a:rPr lang="bg-BG" sz="2400" dirty="0">
                <a:latin typeface="+mn-lt"/>
                <a:ea typeface="+mn-ea"/>
                <a:cs typeface="+mn-cs"/>
              </a:rPr>
            </a:br>
            <a:r>
              <a:rPr lang="bg-BG" sz="2400" b="1" dirty="0">
                <a:latin typeface="+mn-lt"/>
                <a:ea typeface="+mn-ea"/>
                <a:cs typeface="+mn-cs"/>
              </a:rPr>
              <a:t>Съпротивлението</a:t>
            </a:r>
            <a:r>
              <a:rPr lang="bg-BG" sz="2400" dirty="0">
                <a:latin typeface="+mn-lt"/>
                <a:ea typeface="+mn-ea"/>
                <a:cs typeface="+mn-cs"/>
              </a:rPr>
              <a:t> на хлъзгане на пътната настилка е със стойност </a:t>
            </a:r>
            <a:r>
              <a:rPr lang="bg-BG" sz="2400" b="1" dirty="0">
                <a:latin typeface="+mn-lt"/>
                <a:ea typeface="+mn-ea"/>
                <a:cs typeface="+mn-cs"/>
              </a:rPr>
              <a:t>по-голяма от минимално допустимата </a:t>
            </a:r>
            <a:r>
              <a:rPr lang="bg-BG" sz="2400" dirty="0">
                <a:latin typeface="+mn-lt"/>
                <a:ea typeface="+mn-ea"/>
                <a:cs typeface="+mn-cs"/>
              </a:rPr>
              <a:t>за пътни участъци от 2-ра категория опасност.</a:t>
            </a:r>
            <a:endParaRPr lang="bg-BG" sz="24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9416" y="2490270"/>
            <a:ext cx="5080341" cy="18798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</p:spTree>
    <p:extLst>
      <p:ext uri="{BB962C8B-B14F-4D97-AF65-F5344CB8AC3E}">
        <p14:creationId xmlns:p14="http://schemas.microsoft.com/office/powerpoint/2010/main" val="30182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9" y="3469710"/>
            <a:ext cx="2835591" cy="2656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512" y="952524"/>
            <a:ext cx="118445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u="sng" dirty="0"/>
              <a:t>Маркировка</a:t>
            </a:r>
          </a:p>
          <a:p>
            <a:pPr algn="just"/>
            <a:endParaRPr lang="bg-BG" sz="2200" b="1" u="sng" dirty="0"/>
          </a:p>
          <a:p>
            <a:r>
              <a:rPr lang="bg-BG" sz="2200" b="1" u="sng" dirty="0"/>
              <a:t>Изпълнител на ТРП на АМ „Струма“: </a:t>
            </a:r>
            <a:r>
              <a:rPr lang="bg-BG" sz="2200" dirty="0"/>
              <a:t> „Автомагистрали“ ЕАД по ЗОП с АПИ.</a:t>
            </a:r>
          </a:p>
          <a:p>
            <a:pPr algn="just"/>
            <a:endParaRPr lang="bg-BG" sz="2200" b="1" u="sng" dirty="0"/>
          </a:p>
          <a:p>
            <a:pPr algn="just"/>
            <a:r>
              <a:rPr lang="bg-BG" sz="2200" b="1" u="sng" dirty="0"/>
              <a:t>Фирми доставчици на материали и техника: </a:t>
            </a:r>
            <a:r>
              <a:rPr lang="bg-BG" sz="2200" dirty="0"/>
              <a:t>„</a:t>
            </a:r>
            <a:r>
              <a:rPr lang="bg-BG" sz="2200" dirty="0" err="1"/>
              <a:t>Битулайт</a:t>
            </a:r>
            <a:r>
              <a:rPr lang="bg-BG" sz="2200" dirty="0"/>
              <a:t>“ ООД и „Сигнализация“ ООД, представлявани от Антон Иванов Тасков.</a:t>
            </a:r>
          </a:p>
          <a:p>
            <a:pPr algn="just"/>
            <a:r>
              <a:rPr lang="bg-BG" sz="2200" b="1" u="sng" dirty="0"/>
              <a:t> </a:t>
            </a:r>
            <a:endParaRPr lang="bg-BG" sz="2200" dirty="0"/>
          </a:p>
          <a:p>
            <a:pPr algn="just"/>
            <a:r>
              <a:rPr lang="bg-BG" sz="2200" b="1" u="sng" dirty="0"/>
              <a:t>Извършени измервания:</a:t>
            </a:r>
          </a:p>
          <a:p>
            <a:pPr algn="just"/>
            <a:endParaRPr lang="bg-BG" sz="2200" dirty="0"/>
          </a:p>
          <a:p>
            <a:pPr algn="just"/>
            <a:r>
              <a:rPr lang="bg-BG" sz="2200" dirty="0"/>
              <a:t>Направени са измервания само на експлоатационните показатели </a:t>
            </a:r>
          </a:p>
          <a:p>
            <a:pPr algn="just"/>
            <a:r>
              <a:rPr lang="bg-BG" sz="2200" dirty="0"/>
              <a:t>на пътна маркировка М3 /осева линия/. Останалите пътни </a:t>
            </a:r>
          </a:p>
          <a:p>
            <a:pPr algn="just"/>
            <a:r>
              <a:rPr lang="bg-BG" sz="2200" dirty="0"/>
              <a:t>маркировки М1 в крайните линии и М15 </a:t>
            </a:r>
            <a:r>
              <a:rPr lang="en-US" sz="2200" dirty="0"/>
              <a:t>(</a:t>
            </a:r>
            <a:r>
              <a:rPr lang="bg-BG" sz="2200" dirty="0"/>
              <a:t>коси успоредни линии</a:t>
            </a:r>
            <a:r>
              <a:rPr lang="en-US" sz="2200" dirty="0"/>
              <a:t>)</a:t>
            </a:r>
            <a:r>
              <a:rPr lang="bg-BG" sz="2200" dirty="0"/>
              <a:t> </a:t>
            </a:r>
          </a:p>
          <a:p>
            <a:pPr algn="just"/>
            <a:r>
              <a:rPr lang="bg-BG" sz="2200" dirty="0"/>
              <a:t>са износени и са с понижена видимост. </a:t>
            </a:r>
          </a:p>
          <a:p>
            <a:pPr algn="just"/>
            <a:endParaRPr lang="bg-BG" sz="2200" dirty="0"/>
          </a:p>
          <a:p>
            <a:pPr algn="just"/>
            <a:r>
              <a:rPr lang="bg-BG" sz="2200" dirty="0"/>
              <a:t> </a:t>
            </a:r>
          </a:p>
          <a:p>
            <a:pPr algn="just"/>
            <a:endParaRPr lang="bg-BG" sz="2200" dirty="0"/>
          </a:p>
          <a:p>
            <a:endParaRPr lang="bg-BG" sz="2200" dirty="0"/>
          </a:p>
          <a:p>
            <a:endParaRPr lang="bg-BG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</p:spTree>
    <p:extLst>
      <p:ext uri="{BB962C8B-B14F-4D97-AF65-F5344CB8AC3E}">
        <p14:creationId xmlns:p14="http://schemas.microsoft.com/office/powerpoint/2010/main" val="22136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9" y="3469710"/>
            <a:ext cx="2835591" cy="2656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472" y="1038275"/>
            <a:ext cx="11484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u="sng" dirty="0"/>
              <a:t>Маркировка</a:t>
            </a:r>
            <a:r>
              <a:rPr lang="bg-BG" sz="2400" b="1" dirty="0"/>
              <a:t> – </a:t>
            </a:r>
            <a:r>
              <a:rPr lang="bg-BG" sz="2200" dirty="0"/>
              <a:t>С 6 месечно забавяне в началото на ноември 2021 г. е </a:t>
            </a:r>
            <a:r>
              <a:rPr lang="bg-BG" sz="2200" dirty="0" err="1"/>
              <a:t>новоположена</a:t>
            </a:r>
            <a:r>
              <a:rPr lang="bg-BG" sz="2200" dirty="0"/>
              <a:t> маркировка М3 /осева линия/.</a:t>
            </a:r>
          </a:p>
          <a:p>
            <a:endParaRPr lang="bg-BG" sz="2200" dirty="0"/>
          </a:p>
          <a:p>
            <a:r>
              <a:rPr lang="bg-BG" sz="2200" b="1" dirty="0"/>
              <a:t>Нощна видимост: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u="sng" dirty="0"/>
              <a:t>Гранична до минималната допустима граница</a:t>
            </a:r>
            <a:r>
              <a:rPr lang="bg-BG" sz="2200" dirty="0"/>
              <a:t> при суха настилка.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/>
              <a:t>Добра при влажна настилка. </a:t>
            </a:r>
          </a:p>
          <a:p>
            <a:endParaRPr lang="bg-BG" sz="2200" dirty="0"/>
          </a:p>
          <a:p>
            <a:r>
              <a:rPr lang="bg-BG" sz="2200" b="1" dirty="0"/>
              <a:t>Дневна видимост: </a:t>
            </a:r>
            <a:r>
              <a:rPr lang="bg-BG" sz="2200" dirty="0"/>
              <a:t>Стойности над допустимите. </a:t>
            </a:r>
          </a:p>
          <a:p>
            <a:endParaRPr lang="bg-BG" sz="2200" dirty="0"/>
          </a:p>
          <a:p>
            <a:r>
              <a:rPr lang="bg-BG" sz="2200" b="1" dirty="0"/>
              <a:t>Качество:</a:t>
            </a:r>
          </a:p>
          <a:p>
            <a:r>
              <a:rPr lang="bg-BG" sz="2200" dirty="0"/>
              <a:t>Неравномерно разпределение на стъклените перли и признаци </a:t>
            </a:r>
          </a:p>
          <a:p>
            <a:r>
              <a:rPr lang="bg-BG" sz="2200" dirty="0"/>
              <a:t>на износването им. Вероятен технологичен проблем при </a:t>
            </a:r>
          </a:p>
          <a:p>
            <a:r>
              <a:rPr lang="bg-BG" sz="2200" dirty="0"/>
              <a:t>нанасяне или намалена разходна норма за добавъчните </a:t>
            </a:r>
          </a:p>
          <a:p>
            <a:r>
              <a:rPr lang="bg-BG" sz="2200" dirty="0"/>
              <a:t>материали.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</p:spTree>
    <p:extLst>
      <p:ext uri="{BB962C8B-B14F-4D97-AF65-F5344CB8AC3E}">
        <p14:creationId xmlns:p14="http://schemas.microsoft.com/office/powerpoint/2010/main" val="31281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9" y="3469710"/>
            <a:ext cx="2835591" cy="2656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" y="1050467"/>
            <a:ext cx="116250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u="sng" dirty="0"/>
              <a:t>Знаци </a:t>
            </a:r>
          </a:p>
          <a:p>
            <a:pPr algn="ctr"/>
            <a:endParaRPr lang="bg-BG" sz="2200" dirty="0"/>
          </a:p>
          <a:p>
            <a:r>
              <a:rPr lang="bg-BG" sz="2200" b="1" u="sng" dirty="0"/>
              <a:t>Изпълнител на ТРП на АМ „Струма“: </a:t>
            </a:r>
            <a:r>
              <a:rPr lang="bg-BG" sz="2200" dirty="0"/>
              <a:t> „Автомагистрали“ ЕАД по ЗОП с АПИ.</a:t>
            </a:r>
          </a:p>
          <a:p>
            <a:pPr algn="just"/>
            <a:endParaRPr lang="bg-BG" sz="2200" b="1" u="sng" dirty="0"/>
          </a:p>
          <a:p>
            <a:r>
              <a:rPr lang="bg-BG" sz="2200" b="1" u="sng" dirty="0"/>
              <a:t>Фирми доставчици на материали и техника: </a:t>
            </a:r>
            <a:r>
              <a:rPr lang="bg-BG" sz="2200" dirty="0"/>
              <a:t>„</a:t>
            </a:r>
            <a:r>
              <a:rPr lang="bg-BG" sz="2200" dirty="0" err="1"/>
              <a:t>Битулайт</a:t>
            </a:r>
            <a:r>
              <a:rPr lang="bg-BG" sz="2200" dirty="0"/>
              <a:t>“ ООД и „Сигнализация“ ООД, представлявани от Антон Иванов Тасков.</a:t>
            </a:r>
          </a:p>
          <a:p>
            <a:pPr algn="just"/>
            <a:endParaRPr lang="bg-BG" sz="2200" b="1" dirty="0"/>
          </a:p>
          <a:p>
            <a:r>
              <a:rPr lang="bg-BG" sz="2200" b="1" dirty="0"/>
              <a:t>Състояние на знаците: </a:t>
            </a:r>
          </a:p>
          <a:p>
            <a:endParaRPr lang="bg-BG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/>
              <a:t>Поставени са през 2007 г. </a:t>
            </a:r>
            <a:r>
              <a:rPr lang="bg-BG" sz="2200" u="sng" dirty="0"/>
              <a:t>Измерените стойности </a:t>
            </a:r>
            <a:r>
              <a:rPr lang="bg-BG" sz="2200" dirty="0"/>
              <a:t>за нощна</a:t>
            </a:r>
          </a:p>
          <a:p>
            <a:r>
              <a:rPr lang="bg-BG" sz="2200" dirty="0"/>
              <a:t> видимост са </a:t>
            </a:r>
            <a:r>
              <a:rPr lang="bg-BG" sz="2200" u="sng" dirty="0"/>
              <a:t>под допустимите</a:t>
            </a:r>
            <a:r>
              <a:rPr lang="bg-BG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/>
              <a:t>През 2013 г. е поставен знак </a:t>
            </a:r>
            <a:r>
              <a:rPr lang="bg-BG" sz="2200" u="sng" dirty="0"/>
              <a:t>за скорост до 120 км/ч., </a:t>
            </a:r>
            <a:r>
              <a:rPr lang="bg-BG" sz="2200" dirty="0"/>
              <a:t>чиито </a:t>
            </a:r>
          </a:p>
          <a:p>
            <a:r>
              <a:rPr lang="bg-BG" sz="2200" dirty="0"/>
              <a:t>измерени стойности за нощна видимост са </a:t>
            </a:r>
            <a:r>
              <a:rPr lang="bg-BG" sz="2200" u="sng" dirty="0"/>
              <a:t>над допустимите</a:t>
            </a:r>
            <a:r>
              <a:rPr lang="bg-BG" sz="2200" dirty="0"/>
              <a:t>. </a:t>
            </a:r>
          </a:p>
          <a:p>
            <a:endParaRPr lang="bg-BG" sz="2200" b="1" dirty="0"/>
          </a:p>
          <a:p>
            <a:endParaRPr lang="bg-BG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" y="23349"/>
            <a:ext cx="11960352" cy="631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Изводи от извършената проверка – Пътна безопасност</a:t>
            </a:r>
          </a:p>
        </p:txBody>
      </p:sp>
    </p:spTree>
    <p:extLst>
      <p:ext uri="{BB962C8B-B14F-4D97-AF65-F5344CB8AC3E}">
        <p14:creationId xmlns:p14="http://schemas.microsoft.com/office/powerpoint/2010/main" val="17755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966</TotalTime>
  <Words>600</Words>
  <Application>Microsoft Office PowerPoint</Application>
  <PresentationFormat>Широк екран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Gallery</vt:lpstr>
      <vt:lpstr>Презентация на PowerPoint</vt:lpstr>
      <vt:lpstr>Участници в строежа – начало 2002 г.</vt:lpstr>
      <vt:lpstr>Презентация на PowerPoint</vt:lpstr>
      <vt:lpstr>Изводи от извършената проверка /2002 г. – 2021 г./</vt:lpstr>
      <vt:lpstr>  В проектната документация и екзекутивите, напречните наклони са 4%. Извършеното измерване потвърждава заложените параметри.   Съгласно Нормите за проектиране на пътища от 2000 г. максимално допустимата скорост при такъв наклон е 90 км/ч.   През юли 2013 г. Председателят на управителния съвет на АПИ подписва положително становище на процедурата за увеличаване на скоростта до 120 км/ч.    </vt:lpstr>
      <vt:lpstr>Качество на пътната настилка  Грапавостта на пътното покритие по показател „Дълбочина на макротекстурата“ се категоризира като добра (най-високата съгласно нормативния документ).  Съпротивлението на хлъзгане на пътната настилка е със стойност по-голяма от минимално допустимата за пътни участъци от 2-ра категория опасност.</vt:lpstr>
      <vt:lpstr>Презентация на PowerPoint</vt:lpstr>
      <vt:lpstr>Презентация на PowerPoint</vt:lpstr>
      <vt:lpstr>Презентация на PowerPoint</vt:lpstr>
      <vt:lpstr>Рибешка опашка 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Hussein</dc:creator>
  <cp:lastModifiedBy>Неизвестен потребител</cp:lastModifiedBy>
  <cp:revision>99</cp:revision>
  <cp:lastPrinted>2021-11-30T10:08:43Z</cp:lastPrinted>
  <dcterms:created xsi:type="dcterms:W3CDTF">2021-10-27T19:17:55Z</dcterms:created>
  <dcterms:modified xsi:type="dcterms:W3CDTF">2021-11-30T16:44:29Z</dcterms:modified>
</cp:coreProperties>
</file>